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88" r:id="rId2"/>
    <p:sldId id="391" r:id="rId3"/>
    <p:sldId id="403" r:id="rId4"/>
    <p:sldId id="414" r:id="rId5"/>
    <p:sldId id="415" r:id="rId6"/>
    <p:sldId id="416" r:id="rId7"/>
    <p:sldId id="401" r:id="rId8"/>
    <p:sldId id="418" r:id="rId9"/>
    <p:sldId id="400" r:id="rId10"/>
    <p:sldId id="402" r:id="rId11"/>
    <p:sldId id="408" r:id="rId12"/>
    <p:sldId id="41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4691E"/>
    <a:srgbClr val="36899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76" autoAdjust="0"/>
  </p:normalViewPr>
  <p:slideViewPr>
    <p:cSldViewPr snapToGrid="0">
      <p:cViewPr>
        <p:scale>
          <a:sx n="64" d="100"/>
          <a:sy n="64" d="100"/>
        </p:scale>
        <p:origin x="-972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96ED8A-F913-471D-B181-BEF9A64C451E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9FB66-CF4A-4CD3-9A10-B1384A0811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21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9FB66-CF4A-4CD3-9A10-B1384A0811B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7714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4160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9056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19737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464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200108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3648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5928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7366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универсаль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964566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822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5021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00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0467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221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575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961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614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A509E-C411-4A0F-AA92-546EB1B883B5}" type="datetimeFigureOut">
              <a:rPr lang="ru-RU" smtClean="0"/>
              <a:pPr/>
              <a:t>09.03.2024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E88B09E-F99A-471E-8FA7-65CCCD27EF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74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G_19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962" y="1813809"/>
            <a:ext cx="6428774" cy="4819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8861" y="309315"/>
            <a:ext cx="9960625" cy="6200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 опыта работы МОУСОШ №7 г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Каменки с семьями «группы риска»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8623" y="389744"/>
            <a:ext cx="9465949" cy="46979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 средняя общеобразовательная школа №7 г. Каменки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43691" y="3052209"/>
            <a:ext cx="2748637" cy="344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3239" y="324307"/>
            <a:ext cx="8911687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Социальное партнерство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08149" y="1279160"/>
            <a:ext cx="4351235" cy="45969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Каменский ЦЗН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Базовый кабинет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ППМС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МБУ «Детская школа искусств Каменского района»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ДО СШ « Дорожник»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МОБУДОД ДЮСШ №1 г. Каменки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МКУ « Социальный приют для детей и подростков» Каменского района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Комиссия по делам несовершеннолетних и защите их прав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 культуры и досуга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ГБУЗ Каменская межрайонная больница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Каменский техникум промышленных технологий и предпринимательства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D:\Фото 2023-2\9gr0zeo9zo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60110" y="3912588"/>
            <a:ext cx="2976589" cy="223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Фото 2023-2\9uNeww7DJd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435" y="1184224"/>
            <a:ext cx="3016770" cy="226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дминистратор\Desktop\Qj80MwQSpUHGPGn50NkO16794275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60111" y="963886"/>
            <a:ext cx="2839920" cy="283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дминистратор\Desktop\qefriAYQKh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435" y="3803806"/>
            <a:ext cx="3087416" cy="231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Защита проекта\2022-07-08 10-56-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398" y="1442887"/>
            <a:ext cx="2543505" cy="1907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Защита проекта\2022-08-25 08-53-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927" y="4017164"/>
            <a:ext cx="2583976" cy="193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4139" y="965834"/>
            <a:ext cx="10499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solidFill>
                  <a:srgbClr val="00642D"/>
                </a:solidFill>
                <a:latin typeface="Times New Roman" pitchFamily="18" charset="0"/>
                <a:ea typeface="FedraSansPro-LightItalic" charset="0"/>
                <a:cs typeface="Times New Roman" pitchFamily="18" charset="0"/>
              </a:rPr>
              <a:t>ПРЕДМЕТНО-ПРОСТРАНСТВЕННЫЙ КОМПОНЕТ ОБРАЗОВАТЕЛЬНОЙ СРЕДЫ</a:t>
            </a:r>
            <a:endParaRPr lang="ru-RU" b="1" cap="all" dirty="0">
              <a:solidFill>
                <a:srgbClr val="00642D"/>
              </a:solidFill>
              <a:latin typeface="Times New Roman" pitchFamily="18" charset="0"/>
              <a:ea typeface="FedraSansPro-LightItalic" charset="0"/>
              <a:cs typeface="Times New Roman" pitchFamily="18" charset="0"/>
            </a:endParaRPr>
          </a:p>
        </p:txBody>
      </p:sp>
      <p:pic>
        <p:nvPicPr>
          <p:cNvPr id="1031" name="Picture 7" descr="https://sun9-west.userapi.com/sun9-9/s/v1/ig2/8_M-IWYEHcKtAa1cbTckHO0LtAmF5xgFjgFcCs1G_tnK1CjGUu5o-7QmRpguZmpTtoKBLenql4NnE1aHNIQ_Wwmj.jpg?size=1280x960&amp;quality=95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6352" y="1488559"/>
            <a:ext cx="4895999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s://sun9-north.userapi.com/sun9-80/s/v1/ig2/9jTBlM7YZ3riELqM8TiLoh7P1me3k_RfkU3hjhi1YP9WtZYVEgQFc8pgNkgCyUAZjdBON5QmSUq3X6wzh73rsLee.jpg?size=1280x960&amp;quality=95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8640" y="3027492"/>
            <a:ext cx="4895999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73505" y="5337696"/>
            <a:ext cx="4454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9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967" y="339296"/>
            <a:ext cx="9623685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Статистические данные по работе с семьями «группы риска»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71277904"/>
              </p:ext>
            </p:extLst>
          </p:nvPr>
        </p:nvGraphicFramePr>
        <p:xfrm>
          <a:off x="1944635" y="2103620"/>
          <a:ext cx="8915400" cy="34747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971800"/>
                <a:gridCol w="2971800"/>
                <a:gridCol w="29718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выявленных семей «группы риска», где функциональность семьи еще не нарушена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Снятые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ВШУ в связи с решением проблем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r>
                        <a:rPr lang="ru-RU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уч. год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2021-2022 уч.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2022-2023 уч.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8151" y="324307"/>
            <a:ext cx="7090348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Модули программы воспитания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МОУСОШ №7 г. Каменки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0490" y="1833797"/>
            <a:ext cx="6000152" cy="4432091"/>
          </a:xfrm>
        </p:spPr>
        <p:txBody>
          <a:bodyPr>
            <a:normAutofit fontScale="92500" lnSpcReduction="2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Основные школьные дела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Внешкольные мероприятия 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Самоуправление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Детские общественные объединения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Профориентация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Организация предметно-пространственной среды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Профилактика и безопасность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Социальное партнерство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Классное  руководство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Урочная деятельность</a:t>
            </a:r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7365168" y="1653912"/>
            <a:ext cx="4552012" cy="4911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ts val="1000"/>
              </a:spcBef>
              <a:buClr>
                <a:schemeClr val="accent1"/>
              </a:buClr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Направления воспитания</a:t>
            </a: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Гражданское воспитание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Патриотическое воспитание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Духовно-нравственное воспитание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Физическое воспитание, формирование культуры здорового образа жизни и эмоционального благополучия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Эстетическое воспитание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Трудовое воспитание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Экологическое воспитание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Ценности научного познания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906125" y="2143593"/>
            <a:ext cx="1364104" cy="24433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3181" y="239843"/>
            <a:ext cx="8911687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Классное руководство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053" y="1169693"/>
            <a:ext cx="3377170" cy="2532878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4373042" y="1339121"/>
            <a:ext cx="3976479" cy="45969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азговоры о важном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совместных дел класса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Участие в общешкольных мероприятиях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Изучение особенностей личностного развития обучающихся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Поддержка обучающихся в решении их проблем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ru-RU" sz="2000" noProof="0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 обучающихся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kumimoji="0" lang="ru-RU" sz="20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Совершенствование своего профессионального мастерства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F:\Фото 2023\ulFCKmMDTr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4329" y="1169231"/>
            <a:ext cx="3420413" cy="2525843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4518" y="3897443"/>
            <a:ext cx="3437744" cy="257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F:\Фото 2023\MtSp6fXpTEQ.jpg"/>
          <p:cNvPicPr>
            <a:picLocks noChangeAspect="1" noChangeArrowheads="1"/>
          </p:cNvPicPr>
          <p:nvPr/>
        </p:nvPicPr>
        <p:blipFill>
          <a:blip r:embed="rId5" cstate="print"/>
          <a:srcRect t="10363" r="5651"/>
          <a:stretch>
            <a:fillRect/>
          </a:stretch>
        </p:blipFill>
        <p:spPr bwMode="auto">
          <a:xfrm>
            <a:off x="1049311" y="3787828"/>
            <a:ext cx="3057994" cy="2866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9370" y="194871"/>
            <a:ext cx="11232630" cy="128089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Механизмы выявления раннего семейного неблагополучия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59370" y="1274164"/>
            <a:ext cx="6295869" cy="514162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Сбор сведений о семьях обучающихся (составление социального паспорта класса, школы)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Диагностические исследования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(социально-психологическое тестирование, анкетирование)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Наблюдение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Беседы с обучающимися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Обращения самих обучающихся, соседей, родственников, сотрудников социальной защиты, здравоохранения.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6518" t="25843" r="2193"/>
          <a:stretch>
            <a:fillRect/>
          </a:stretch>
        </p:blipFill>
        <p:spPr bwMode="auto">
          <a:xfrm>
            <a:off x="7120328" y="1738859"/>
            <a:ext cx="4811843" cy="391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8860" y="194872"/>
            <a:ext cx="9645832" cy="108601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Факторы раннего семейного неблагополучия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14007" y="794477"/>
            <a:ext cx="9930645" cy="57937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Социально – экономические: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временная безработица одного (обоих родителей);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статус «малообеспеченной семьи, низкий материальный достаток;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необеспеченность ребенка необходимыми вещами, расходование средств (пособий на ребенка, пенсий по потери кормильца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 не по целевому назначению.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Медико-санитарные: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антисанитарные условия проживания;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бытовое пьянство;</a:t>
            </a:r>
          </a:p>
          <a:p>
            <a:pPr lvl="0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неухоженность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неопрятность детей, частая заболеваемость.</a:t>
            </a:r>
          </a:p>
          <a:p>
            <a:pPr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педагогические: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конфликты в семье;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непосещение родителями учреждения образования;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применение к несовершеннолетнему антипедагогических мер воздействия;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отсутствие внимания к ребенку.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555" y="0"/>
            <a:ext cx="11512445" cy="105603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Алгоритм организации работы с семьей «группы риска»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/>
          <p:cNvSpPr>
            <a:spLocks noChangeAspect="1" noChangeArrowheads="1"/>
          </p:cNvSpPr>
          <p:nvPr/>
        </p:nvSpPr>
        <p:spPr bwMode="auto">
          <a:xfrm>
            <a:off x="623056" y="1304041"/>
            <a:ext cx="5715000" cy="868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042" name="AutoShape 18"/>
          <p:cNvCxnSpPr>
            <a:cxnSpLocks noChangeShapeType="1"/>
          </p:cNvCxnSpPr>
          <p:nvPr/>
        </p:nvCxnSpPr>
        <p:spPr bwMode="auto">
          <a:xfrm>
            <a:off x="2820988" y="9061450"/>
            <a:ext cx="0" cy="2286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3366FF">
                <a:alpha val="50000"/>
              </a:srgbClr>
            </a:outerShdw>
          </a:effectLst>
        </p:spPr>
      </p:cxnSp>
      <p:cxnSp>
        <p:nvCxnSpPr>
          <p:cNvPr id="1048" name="AutoShape 24"/>
          <p:cNvCxnSpPr>
            <a:cxnSpLocks noChangeShapeType="1"/>
          </p:cNvCxnSpPr>
          <p:nvPr/>
        </p:nvCxnSpPr>
        <p:spPr bwMode="auto">
          <a:xfrm>
            <a:off x="4764088" y="9061450"/>
            <a:ext cx="0" cy="2286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rgbClr val="FEAADA">
                <a:alpha val="50000"/>
              </a:srgbClr>
            </a:outerShdw>
          </a:effectLst>
        </p:spPr>
      </p:cxnSp>
      <p:sp>
        <p:nvSpPr>
          <p:cNvPr id="1070" name="Text Box 46"/>
          <p:cNvSpPr txBox="1">
            <a:spLocks noChangeArrowheads="1"/>
          </p:cNvSpPr>
          <p:nvPr/>
        </p:nvSpPr>
        <p:spPr bwMode="auto">
          <a:xfrm>
            <a:off x="4192588" y="9290050"/>
            <a:ext cx="1143000" cy="571500"/>
          </a:xfrm>
          <a:prstGeom prst="rect">
            <a:avLst/>
          </a:prstGeom>
          <a:solidFill>
            <a:srgbClr val="ED7F7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Возврат ребенка (семьи) в группу «норма»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2249488" y="9290050"/>
            <a:ext cx="1143000" cy="571500"/>
          </a:xfrm>
          <a:prstGeom prst="rect">
            <a:avLst/>
          </a:prstGeom>
          <a:solidFill>
            <a:srgbClr val="7193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11880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Снятие с учета ребенка (семьи)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2" name="Text Box 48"/>
          <p:cNvSpPr txBox="1">
            <a:spLocks noChangeArrowheads="1"/>
          </p:cNvSpPr>
          <p:nvPr/>
        </p:nvSpPr>
        <p:spPr bwMode="auto">
          <a:xfrm>
            <a:off x="1220788" y="8604250"/>
            <a:ext cx="914400" cy="457200"/>
          </a:xfrm>
          <a:prstGeom prst="rect">
            <a:avLst/>
          </a:prstGeom>
          <a:solidFill>
            <a:srgbClr val="7193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Проблемы не решены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8" name="Text Box 54"/>
          <p:cNvSpPr txBox="1">
            <a:spLocks noChangeArrowheads="1"/>
          </p:cNvSpPr>
          <p:nvPr/>
        </p:nvSpPr>
        <p:spPr bwMode="auto">
          <a:xfrm>
            <a:off x="2363788" y="8604250"/>
            <a:ext cx="914400" cy="457200"/>
          </a:xfrm>
          <a:prstGeom prst="rect">
            <a:avLst/>
          </a:prstGeom>
          <a:solidFill>
            <a:srgbClr val="7193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Проблемы  решены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9" name="Text Box 55"/>
          <p:cNvSpPr txBox="1">
            <a:spLocks noChangeArrowheads="1"/>
          </p:cNvSpPr>
          <p:nvPr/>
        </p:nvSpPr>
        <p:spPr bwMode="auto">
          <a:xfrm>
            <a:off x="5449888" y="8604250"/>
            <a:ext cx="914400" cy="457200"/>
          </a:xfrm>
          <a:prstGeom prst="rect">
            <a:avLst/>
          </a:prstGeom>
          <a:solidFill>
            <a:srgbClr val="ED7F7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Проблемы не решены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0" name="Text Box 56"/>
          <p:cNvSpPr txBox="1">
            <a:spLocks noChangeArrowheads="1"/>
          </p:cNvSpPr>
          <p:nvPr/>
        </p:nvSpPr>
        <p:spPr bwMode="auto">
          <a:xfrm>
            <a:off x="4306888" y="8604250"/>
            <a:ext cx="914400" cy="457200"/>
          </a:xfrm>
          <a:prstGeom prst="rect">
            <a:avLst/>
          </a:prstGeom>
          <a:solidFill>
            <a:srgbClr val="ED7F7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Проблемы  решены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4" name="Line 60"/>
          <p:cNvSpPr>
            <a:spLocks noChangeShapeType="1"/>
          </p:cNvSpPr>
          <p:nvPr/>
        </p:nvSpPr>
        <p:spPr bwMode="auto">
          <a:xfrm>
            <a:off x="6364288" y="8832850"/>
            <a:ext cx="228600" cy="1588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7" name="Line 63"/>
          <p:cNvSpPr>
            <a:spLocks noChangeShapeType="1"/>
          </p:cNvSpPr>
          <p:nvPr/>
        </p:nvSpPr>
        <p:spPr bwMode="auto">
          <a:xfrm>
            <a:off x="992188" y="8832850"/>
            <a:ext cx="228600" cy="1588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Text Box 51"/>
          <p:cNvSpPr txBox="1">
            <a:spLocks noChangeArrowheads="1"/>
          </p:cNvSpPr>
          <p:nvPr/>
        </p:nvSpPr>
        <p:spPr bwMode="auto">
          <a:xfrm>
            <a:off x="2448579" y="6460761"/>
            <a:ext cx="2708038" cy="397239"/>
          </a:xfrm>
          <a:prstGeom prst="rect">
            <a:avLst/>
          </a:prstGeom>
          <a:solidFill>
            <a:srgbClr val="7193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Проблемы не решены</a:t>
            </a:r>
          </a:p>
        </p:txBody>
      </p:sp>
      <p:sp>
        <p:nvSpPr>
          <p:cNvPr id="83" name="Text Box 51"/>
          <p:cNvSpPr txBox="1">
            <a:spLocks noChangeArrowheads="1"/>
          </p:cNvSpPr>
          <p:nvPr/>
        </p:nvSpPr>
        <p:spPr bwMode="auto">
          <a:xfrm>
            <a:off x="6046219" y="6430780"/>
            <a:ext cx="2588115" cy="427220"/>
          </a:xfrm>
          <a:prstGeom prst="rect">
            <a:avLst/>
          </a:prstGeom>
          <a:solidFill>
            <a:srgbClr val="7193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Проблемы решены</a:t>
            </a:r>
          </a:p>
        </p:txBody>
      </p:sp>
      <p:grpSp>
        <p:nvGrpSpPr>
          <p:cNvPr id="95" name="Группа 94"/>
          <p:cNvGrpSpPr/>
          <p:nvPr/>
        </p:nvGrpSpPr>
        <p:grpSpPr>
          <a:xfrm>
            <a:off x="1469037" y="588740"/>
            <a:ext cx="9833548" cy="6071018"/>
            <a:chOff x="1588957" y="794480"/>
            <a:chExt cx="9713627" cy="5861154"/>
          </a:xfrm>
        </p:grpSpPr>
        <p:sp>
          <p:nvSpPr>
            <p:cNvPr id="1088" name="Line 64"/>
            <p:cNvSpPr>
              <a:spLocks noChangeShapeType="1"/>
            </p:cNvSpPr>
            <p:nvPr/>
          </p:nvSpPr>
          <p:spPr bwMode="auto">
            <a:xfrm flipH="1" flipV="1">
              <a:off x="1648916" y="2308485"/>
              <a:ext cx="44971" cy="41522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4087839" y="4995240"/>
              <a:ext cx="0" cy="165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3366F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031" name="AutoShape 7"/>
            <p:cNvCxnSpPr>
              <a:cxnSpLocks noChangeShapeType="1"/>
            </p:cNvCxnSpPr>
            <p:nvPr/>
          </p:nvCxnSpPr>
          <p:spPr bwMode="auto">
            <a:xfrm rot="10800000" flipV="1">
              <a:off x="3200736" y="4499158"/>
              <a:ext cx="354842" cy="33072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ffectLst>
              <a:outerShdw dist="107763" dir="18900000" algn="ctr" rotWithShape="0">
                <a:srgbClr val="3366FF">
                  <a:alpha val="50000"/>
                </a:srgbClr>
              </a:outerShdw>
            </a:effectLst>
          </p:spPr>
        </p:cxn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3023314" y="3010917"/>
              <a:ext cx="0" cy="6614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3366F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6749153" y="2266796"/>
              <a:ext cx="0" cy="1653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lgDash"/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5507206" y="2266796"/>
              <a:ext cx="0" cy="1653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lgDash"/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 flipH="1">
              <a:off x="3732998" y="2514836"/>
              <a:ext cx="532263" cy="1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3366F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3023314" y="3920398"/>
              <a:ext cx="0" cy="165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3366F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3910418" y="5491321"/>
              <a:ext cx="0" cy="82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3366F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047" name="AutoShape 23"/>
            <p:cNvCxnSpPr>
              <a:cxnSpLocks noChangeShapeType="1"/>
            </p:cNvCxnSpPr>
            <p:nvPr/>
          </p:nvCxnSpPr>
          <p:spPr bwMode="auto">
            <a:xfrm>
              <a:off x="5018460" y="5926972"/>
              <a:ext cx="482930" cy="383887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ffectLst>
              <a:outerShdw dist="107763" dir="18900000" algn="ctr" rotWithShape="0">
                <a:srgbClr val="3366FF">
                  <a:alpha val="50000"/>
                </a:srgbClr>
              </a:outerShdw>
            </a:effectLst>
          </p:spPr>
        </p:cxnSp>
        <p:sp>
          <p:nvSpPr>
            <p:cNvPr id="1049" name="Line 25"/>
            <p:cNvSpPr>
              <a:spLocks noChangeShapeType="1"/>
            </p:cNvSpPr>
            <p:nvPr/>
          </p:nvSpPr>
          <p:spPr bwMode="auto">
            <a:xfrm flipV="1">
              <a:off x="4265260" y="1770715"/>
              <a:ext cx="0" cy="82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3732998" y="1605355"/>
              <a:ext cx="177421" cy="1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H="1">
              <a:off x="8345941" y="1605355"/>
              <a:ext cx="177421" cy="1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052" name="AutoShape 28"/>
            <p:cNvCxnSpPr>
              <a:cxnSpLocks noChangeShapeType="1"/>
            </p:cNvCxnSpPr>
            <p:nvPr/>
          </p:nvCxnSpPr>
          <p:spPr bwMode="auto">
            <a:xfrm flipH="1">
              <a:off x="6128180" y="1439994"/>
              <a:ext cx="41890" cy="114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</p:cxn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 flipV="1">
              <a:off x="8168520" y="1770715"/>
              <a:ext cx="0" cy="82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054" name="AutoShape 30"/>
            <p:cNvCxnSpPr>
              <a:cxnSpLocks noChangeShapeType="1"/>
            </p:cNvCxnSpPr>
            <p:nvPr/>
          </p:nvCxnSpPr>
          <p:spPr bwMode="auto">
            <a:xfrm>
              <a:off x="6128180" y="1770715"/>
              <a:ext cx="0" cy="661441"/>
            </a:xfrm>
            <a:prstGeom prst="straightConnector1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 type="stealth" w="med" len="lg"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</p:cxnSp>
        <p:cxnSp>
          <p:nvCxnSpPr>
            <p:cNvPr id="1055" name="AutoShape 31"/>
            <p:cNvCxnSpPr>
              <a:cxnSpLocks noChangeShapeType="1"/>
            </p:cNvCxnSpPr>
            <p:nvPr/>
          </p:nvCxnSpPr>
          <p:spPr bwMode="auto">
            <a:xfrm>
              <a:off x="6128180" y="2680196"/>
              <a:ext cx="0" cy="330721"/>
            </a:xfrm>
            <a:prstGeom prst="straightConnector1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 type="stealth" w="med" len="lg"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</p:cxnSp>
        <p:cxnSp>
          <p:nvCxnSpPr>
            <p:cNvPr id="1056" name="AutoShape 32"/>
            <p:cNvCxnSpPr>
              <a:cxnSpLocks noChangeShapeType="1"/>
            </p:cNvCxnSpPr>
            <p:nvPr/>
          </p:nvCxnSpPr>
          <p:spPr bwMode="auto">
            <a:xfrm flipH="1">
              <a:off x="6125715" y="3506998"/>
              <a:ext cx="2466" cy="1157522"/>
            </a:xfrm>
            <a:prstGeom prst="straightConnector1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 type="stealth" w="med" len="lg"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</p:cxnSp>
        <p:cxnSp>
          <p:nvCxnSpPr>
            <p:cNvPr id="1057" name="AutoShape 33"/>
            <p:cNvCxnSpPr>
              <a:cxnSpLocks noChangeShapeType="1"/>
            </p:cNvCxnSpPr>
            <p:nvPr/>
          </p:nvCxnSpPr>
          <p:spPr bwMode="auto">
            <a:xfrm>
              <a:off x="6125715" y="4995240"/>
              <a:ext cx="2465" cy="992162"/>
            </a:xfrm>
            <a:prstGeom prst="straightConnector1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 type="stealth" w="med" len="lg"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</p:cxnSp>
        <p:sp>
          <p:nvSpPr>
            <p:cNvPr id="1058" name="Text Box 34"/>
            <p:cNvSpPr txBox="1">
              <a:spLocks noChangeArrowheads="1"/>
            </p:cNvSpPr>
            <p:nvPr/>
          </p:nvSpPr>
          <p:spPr bwMode="auto">
            <a:xfrm>
              <a:off x="1588957" y="1064772"/>
              <a:ext cx="2129051" cy="496081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Районная больница и соц. защита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4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9" name="Text Box 35"/>
            <p:cNvSpPr txBox="1">
              <a:spLocks noChangeArrowheads="1"/>
            </p:cNvSpPr>
            <p:nvPr/>
          </p:nvSpPr>
          <p:spPr bwMode="auto">
            <a:xfrm>
              <a:off x="4841259" y="794480"/>
              <a:ext cx="2929910" cy="330721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МОУСОШ №7 г Каменки</a:t>
              </a:r>
            </a:p>
          </p:txBody>
        </p:sp>
        <p:sp>
          <p:nvSpPr>
            <p:cNvPr id="1060" name="Text Box 36"/>
            <p:cNvSpPr txBox="1">
              <a:spLocks noChangeArrowheads="1"/>
            </p:cNvSpPr>
            <p:nvPr/>
          </p:nvSpPr>
          <p:spPr bwMode="auto">
            <a:xfrm>
              <a:off x="8526494" y="985110"/>
              <a:ext cx="1921650" cy="528897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Комиссия по делам несовершеннолетних</a:t>
              </a:r>
            </a:p>
          </p:txBody>
        </p:sp>
        <p:sp>
          <p:nvSpPr>
            <p:cNvPr id="1061" name="Text Box 37"/>
            <p:cNvSpPr txBox="1">
              <a:spLocks noChangeArrowheads="1"/>
            </p:cNvSpPr>
            <p:nvPr/>
          </p:nvSpPr>
          <p:spPr bwMode="auto">
            <a:xfrm>
              <a:off x="3910418" y="1439994"/>
              <a:ext cx="4435522" cy="33072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Раннее выявление семей</a:t>
              </a:r>
              <a:r>
                <a:rPr kumimoji="0" lang="ru-RU" sz="1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г</a:t>
              </a: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руппы риска</a:t>
              </a:r>
            </a:p>
          </p:txBody>
        </p:sp>
        <p:sp>
          <p:nvSpPr>
            <p:cNvPr id="1062" name="Text Box 38"/>
            <p:cNvSpPr txBox="1">
              <a:spLocks noChangeArrowheads="1"/>
            </p:cNvSpPr>
            <p:nvPr/>
          </p:nvSpPr>
          <p:spPr bwMode="auto">
            <a:xfrm>
              <a:off x="4265260" y="2432156"/>
              <a:ext cx="3725839" cy="24804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Диагностика детей (семей)</a:t>
              </a:r>
            </a:p>
          </p:txBody>
        </p:sp>
        <p:sp>
          <p:nvSpPr>
            <p:cNvPr id="1064" name="Text Box 40"/>
            <p:cNvSpPr txBox="1">
              <a:spLocks noChangeArrowheads="1"/>
            </p:cNvSpPr>
            <p:nvPr/>
          </p:nvSpPr>
          <p:spPr bwMode="auto">
            <a:xfrm>
              <a:off x="3867461" y="3010918"/>
              <a:ext cx="5351487" cy="49608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Постановка на ВШУ. </a:t>
              </a: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Составление индивидуального плана сопровождения</a:t>
              </a:r>
            </a:p>
          </p:txBody>
        </p:sp>
        <p:sp>
          <p:nvSpPr>
            <p:cNvPr id="1066" name="Text Box 42"/>
            <p:cNvSpPr txBox="1">
              <a:spLocks noChangeArrowheads="1"/>
            </p:cNvSpPr>
            <p:nvPr/>
          </p:nvSpPr>
          <p:spPr bwMode="auto">
            <a:xfrm>
              <a:off x="3215725" y="4619548"/>
              <a:ext cx="5852424" cy="33072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Реализация индивидуального плана сопровождения</a:t>
              </a:r>
            </a:p>
          </p:txBody>
        </p:sp>
        <p:sp>
          <p:nvSpPr>
            <p:cNvPr id="1067" name="Text Box 43"/>
            <p:cNvSpPr txBox="1">
              <a:spLocks noChangeArrowheads="1"/>
            </p:cNvSpPr>
            <p:nvPr/>
          </p:nvSpPr>
          <p:spPr bwMode="auto">
            <a:xfrm>
              <a:off x="1723868" y="4991725"/>
              <a:ext cx="4377129" cy="629585"/>
            </a:xfrm>
            <a:prstGeom prst="rect">
              <a:avLst/>
            </a:prstGeom>
            <a:solidFill>
              <a:srgbClr val="7193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Коррекционно-восстановительная работа с детьми (семьей)</a:t>
              </a:r>
            </a:p>
          </p:txBody>
        </p:sp>
        <p:sp>
          <p:nvSpPr>
            <p:cNvPr id="1073" name="Text Box 49"/>
            <p:cNvSpPr txBox="1">
              <a:spLocks noChangeArrowheads="1"/>
            </p:cNvSpPr>
            <p:nvPr/>
          </p:nvSpPr>
          <p:spPr bwMode="auto">
            <a:xfrm>
              <a:off x="1783832" y="2458386"/>
              <a:ext cx="1933729" cy="869430"/>
            </a:xfrm>
            <a:prstGeom prst="rect">
              <a:avLst/>
            </a:prstGeom>
            <a:solidFill>
              <a:srgbClr val="7193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Дети (семьи) группы риска на ранней стадии семейного неблагополучия</a:t>
              </a:r>
            </a:p>
          </p:txBody>
        </p:sp>
        <p:sp>
          <p:nvSpPr>
            <p:cNvPr id="1075" name="Text Box 51"/>
            <p:cNvSpPr txBox="1">
              <a:spLocks noChangeArrowheads="1"/>
            </p:cNvSpPr>
            <p:nvPr/>
          </p:nvSpPr>
          <p:spPr bwMode="auto">
            <a:xfrm>
              <a:off x="2491051" y="5648952"/>
              <a:ext cx="3016155" cy="248040"/>
            </a:xfrm>
            <a:prstGeom prst="rect">
              <a:avLst/>
            </a:prstGeom>
            <a:solidFill>
              <a:srgbClr val="7193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Совет профилактики </a:t>
              </a:r>
            </a:p>
          </p:txBody>
        </p:sp>
        <p:sp>
          <p:nvSpPr>
            <p:cNvPr id="1076" name="Text Box 52"/>
            <p:cNvSpPr txBox="1">
              <a:spLocks noChangeArrowheads="1"/>
            </p:cNvSpPr>
            <p:nvPr/>
          </p:nvSpPr>
          <p:spPr bwMode="auto">
            <a:xfrm>
              <a:off x="1768839" y="4002374"/>
              <a:ext cx="4152276" cy="496785"/>
            </a:xfrm>
            <a:prstGeom prst="rect">
              <a:avLst/>
            </a:prstGeom>
            <a:solidFill>
              <a:srgbClr val="7193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Определение технологии коррекционно-восстановительной работы с детьми (семьей)</a:t>
              </a:r>
            </a:p>
          </p:txBody>
        </p:sp>
        <p:sp>
          <p:nvSpPr>
            <p:cNvPr id="1077" name="Text Box 53"/>
            <p:cNvSpPr txBox="1">
              <a:spLocks noChangeArrowheads="1"/>
            </p:cNvSpPr>
            <p:nvPr/>
          </p:nvSpPr>
          <p:spPr bwMode="auto">
            <a:xfrm>
              <a:off x="5636301" y="5912450"/>
              <a:ext cx="3147935" cy="32345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Оценка результатов работы</a:t>
              </a:r>
            </a:p>
          </p:txBody>
        </p:sp>
        <p:sp>
          <p:nvSpPr>
            <p:cNvPr id="1081" name="Text Box 57"/>
            <p:cNvSpPr txBox="1">
              <a:spLocks noChangeArrowheads="1"/>
            </p:cNvSpPr>
            <p:nvPr/>
          </p:nvSpPr>
          <p:spPr bwMode="auto">
            <a:xfrm>
              <a:off x="1948721" y="3537679"/>
              <a:ext cx="2493960" cy="382719"/>
            </a:xfrm>
            <a:prstGeom prst="rect">
              <a:avLst/>
            </a:prstGeom>
            <a:solidFill>
              <a:srgbClr val="7193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Совет профилактики </a:t>
              </a:r>
            </a:p>
          </p:txBody>
        </p:sp>
        <p:sp>
          <p:nvSpPr>
            <p:cNvPr id="1082" name="Text Box 58"/>
            <p:cNvSpPr txBox="1">
              <a:spLocks noChangeArrowheads="1"/>
            </p:cNvSpPr>
            <p:nvPr/>
          </p:nvSpPr>
          <p:spPr bwMode="auto">
            <a:xfrm>
              <a:off x="7991099" y="1853395"/>
              <a:ext cx="2483892" cy="330721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Правоохранительные органы</a:t>
              </a:r>
            </a:p>
          </p:txBody>
        </p:sp>
        <p:sp>
          <p:nvSpPr>
            <p:cNvPr id="1083" name="Text Box 59"/>
            <p:cNvSpPr txBox="1">
              <a:spLocks noChangeArrowheads="1"/>
            </p:cNvSpPr>
            <p:nvPr/>
          </p:nvSpPr>
          <p:spPr bwMode="auto">
            <a:xfrm>
              <a:off x="2059819" y="1805165"/>
              <a:ext cx="2737704" cy="378951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Советы</a:t>
              </a:r>
              <a:r>
                <a:rPr kumimoji="0" lang="ru-RU" sz="1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общественности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6" name="Line 62"/>
            <p:cNvSpPr>
              <a:spLocks noChangeShapeType="1"/>
            </p:cNvSpPr>
            <p:nvPr/>
          </p:nvSpPr>
          <p:spPr bwMode="auto">
            <a:xfrm flipH="1">
              <a:off x="6749153" y="2266796"/>
              <a:ext cx="3725839" cy="114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9" name="Line 65"/>
            <p:cNvSpPr>
              <a:spLocks noChangeShapeType="1"/>
            </p:cNvSpPr>
            <p:nvPr/>
          </p:nvSpPr>
          <p:spPr bwMode="auto">
            <a:xfrm flipH="1">
              <a:off x="1751387" y="2281787"/>
              <a:ext cx="3725839" cy="114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Text Box 53"/>
            <p:cNvSpPr txBox="1">
              <a:spLocks noChangeArrowheads="1"/>
            </p:cNvSpPr>
            <p:nvPr/>
          </p:nvSpPr>
          <p:spPr bwMode="auto">
            <a:xfrm rot="10800000" flipV="1">
              <a:off x="9203960" y="6153462"/>
              <a:ext cx="2098624" cy="44970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Снятие с учета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Line 14"/>
            <p:cNvSpPr>
              <a:spLocks noChangeShapeType="1"/>
            </p:cNvSpPr>
            <p:nvPr/>
          </p:nvSpPr>
          <p:spPr bwMode="auto">
            <a:xfrm flipH="1">
              <a:off x="5249502" y="6265889"/>
              <a:ext cx="596662" cy="3449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3366F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14"/>
            <p:cNvSpPr>
              <a:spLocks noChangeShapeType="1"/>
            </p:cNvSpPr>
            <p:nvPr/>
          </p:nvSpPr>
          <p:spPr bwMode="auto">
            <a:xfrm flipV="1">
              <a:off x="8694297" y="6625652"/>
              <a:ext cx="434713" cy="299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>
              <a:outerShdw dist="107763" dir="18900000" algn="ctr" rotWithShape="0">
                <a:srgbClr val="3366F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90" name="AutoShape 30"/>
            <p:cNvCxnSpPr>
              <a:cxnSpLocks noChangeShapeType="1"/>
            </p:cNvCxnSpPr>
            <p:nvPr/>
          </p:nvCxnSpPr>
          <p:spPr bwMode="auto">
            <a:xfrm flipH="1">
              <a:off x="7045377" y="6310859"/>
              <a:ext cx="29980" cy="149902"/>
            </a:xfrm>
            <a:prstGeom prst="straightConnector1">
              <a:avLst/>
            </a:prstGeom>
            <a:noFill/>
            <a:ln w="38100">
              <a:solidFill>
                <a:srgbClr val="FFCC00"/>
              </a:solidFill>
              <a:round/>
              <a:headEnd/>
              <a:tailEnd type="stealth" w="med" len="lg"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</p:cxnSp>
        <p:sp>
          <p:nvSpPr>
            <p:cNvPr id="94" name="Line 62"/>
            <p:cNvSpPr>
              <a:spLocks noChangeShapeType="1"/>
            </p:cNvSpPr>
            <p:nvPr/>
          </p:nvSpPr>
          <p:spPr bwMode="auto">
            <a:xfrm flipH="1">
              <a:off x="1663908" y="6520721"/>
              <a:ext cx="659565" cy="1499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lg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8093" y="234366"/>
            <a:ext cx="8911687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Профилактика и безопасность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649" y="1236687"/>
            <a:ext cx="3811586" cy="32004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профилактике и обеспечению безопасности предполагает создание условий для: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спешного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формирования и развития личностных ресурсов обучающихся;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реодоления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различных трудных жизненных ситуаций;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овышения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устойчивости школьников к неблагоприятным факторам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8712695" y="1188749"/>
            <a:ext cx="3579239" cy="36351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исследований, мониторинга рисков безопасности ( СПТ)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оррекционно-воспитательной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с обучающимся групп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риска с привлечением специалистов( психолога, сотрудников полиции, врачей);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 профилактической направленности.</a:t>
            </a:r>
          </a:p>
        </p:txBody>
      </p:sp>
      <p:pic>
        <p:nvPicPr>
          <p:cNvPr id="1026" name="Picture 2" descr="D:\Фото 2023-2\nCJvKwW0bb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266" r="7669"/>
          <a:stretch/>
        </p:blipFill>
        <p:spPr bwMode="auto">
          <a:xfrm>
            <a:off x="4230637" y="1188749"/>
            <a:ext cx="4482059" cy="312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ото 2023-2\LXkuQjMLr4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7304" r="18103" b="10948"/>
          <a:stretch/>
        </p:blipFill>
        <p:spPr bwMode="auto">
          <a:xfrm>
            <a:off x="689547" y="4310083"/>
            <a:ext cx="3267857" cy="244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ото 2023-2\Co3YbaEyp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473" r="8361"/>
          <a:stretch/>
        </p:blipFill>
        <p:spPr bwMode="auto">
          <a:xfrm>
            <a:off x="9095281" y="4165474"/>
            <a:ext cx="2034578" cy="259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Фото 2023-2\x_fb446abdf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56"/>
          <a:stretch/>
        </p:blipFill>
        <p:spPr bwMode="auto">
          <a:xfrm>
            <a:off x="4900977" y="4411718"/>
            <a:ext cx="3381219" cy="234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780" y="429238"/>
            <a:ext cx="9615853" cy="12808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Проведение рейдов по  семьям «группы риска» в рамках акции « Помочь ребенку вовремя».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ОПЕКА 14-15\9cb23d53-51d3-4b0b-90f2-74c3ae24f29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541"/>
          <a:stretch/>
        </p:blipFill>
        <p:spPr bwMode="auto">
          <a:xfrm>
            <a:off x="5157189" y="1851623"/>
            <a:ext cx="2457814" cy="3687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ОПЕКА 14-15\bda7644f-357a-4fce-98bf-0b649a9f1c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4758" y="2649586"/>
            <a:ext cx="3763445" cy="2822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истратор\Desktop\03dba2a8-fdc3-4056-a2ac-134c7281c18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808" t="9175"/>
          <a:stretch/>
        </p:blipFill>
        <p:spPr bwMode="auto">
          <a:xfrm>
            <a:off x="1034321" y="2582891"/>
            <a:ext cx="3523262" cy="2955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дминистратор\AppData\Local\Microsoft\Windows\INetCache\IE\YPQ5EUVW\Smiley.svg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542380" y="3413305"/>
            <a:ext cx="379543" cy="37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Администратор\AppData\Local\Microsoft\Windows\INetCache\IE\YPQ5EUVW\Smiley.svg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651777" y="2393119"/>
            <a:ext cx="379543" cy="37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Администратор\AppData\Local\Microsoft\Windows\INetCache\IE\YPQ5EUVW\Smiley.svg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645062" y="3178836"/>
            <a:ext cx="379543" cy="37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Администратор\AppData\Local\Microsoft\Windows\INetCache\IE\5A468VAX\Smiley-Sunflower-Emoticon-Emotion-Face-Emoji-1801284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2914" y="3695244"/>
            <a:ext cx="392150" cy="39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Администратор\AppData\Local\Microsoft\Windows\INetCache\IE\5A468VAX\Smiley-Sunflower-Emoticon-Emotion-Face-Emoji-1801284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7464" y="3612532"/>
            <a:ext cx="392150" cy="39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3378" y="248109"/>
            <a:ext cx="8911687" cy="128089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75402" y="1369102"/>
            <a:ext cx="3661687" cy="1958715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в Управляющем Совете школы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 «Семья»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Родительские комитеты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 отцов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 бабушек и дедушек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8095598" y="1528999"/>
            <a:ext cx="3731641" cy="195871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Родительский всеобуч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Родительский Университет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одительские собрания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Совместные мероприятия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Родительские чаты в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Сферум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D:\Фото 2023-2\1_xkTI06BL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88" t="23587" b="6756"/>
          <a:stretch/>
        </p:blipFill>
        <p:spPr bwMode="auto">
          <a:xfrm>
            <a:off x="4212236" y="1306645"/>
            <a:ext cx="3883362" cy="240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Фото 2023-2\Xq-OdQ0vAjU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19" r="8745"/>
          <a:stretch/>
        </p:blipFill>
        <p:spPr bwMode="auto">
          <a:xfrm>
            <a:off x="8935250" y="4294136"/>
            <a:ext cx="2891989" cy="20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Фото 2023-2\v9RkVIdbN9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597" y="3405630"/>
            <a:ext cx="2407248" cy="32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Фото 2023-2\Qq31Kj3T6Oc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25" r="11351"/>
          <a:stretch/>
        </p:blipFill>
        <p:spPr bwMode="auto">
          <a:xfrm>
            <a:off x="3091767" y="4294136"/>
            <a:ext cx="3062150" cy="212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Фото 2023-2\EwNLAQ6bjk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53" t="18480" r="33136"/>
          <a:stretch/>
        </p:blipFill>
        <p:spPr bwMode="auto">
          <a:xfrm>
            <a:off x="6303819" y="4294136"/>
            <a:ext cx="2562194" cy="212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2310</TotalTime>
  <Words>585</Words>
  <Application>Microsoft Office PowerPoint</Application>
  <PresentationFormat>Произвольный</PresentationFormat>
  <Paragraphs>131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Легкий дым</vt:lpstr>
      <vt:lpstr> Из опыта работы МОУСОШ №7 г Каменки с семьями «группы риска»</vt:lpstr>
      <vt:lpstr>Модули программы воспитания  МОУСОШ №7 г. Каменки</vt:lpstr>
      <vt:lpstr>Классное руководство</vt:lpstr>
      <vt:lpstr>Механизмы выявления раннего семейного неблагополучия</vt:lpstr>
      <vt:lpstr>Факторы раннего семейного неблагополучия</vt:lpstr>
      <vt:lpstr>Алгоритм организации работы с семьей «группы риска»</vt:lpstr>
      <vt:lpstr>Профилактика и безопасность</vt:lpstr>
      <vt:lpstr>Проведение рейдов по  семьям «группы риска» в рамках акции « Помочь ребенку вовремя».</vt:lpstr>
      <vt:lpstr>Взаимодействие с родителями</vt:lpstr>
      <vt:lpstr>Социальное партнерство</vt:lpstr>
      <vt:lpstr>Слайд 11</vt:lpstr>
      <vt:lpstr>Статистические данные по работе с семьями «группы риска»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воспитания как эффективное средство личностного развития школьников</dc:title>
  <dc:creator>О.П. Манахова</dc:creator>
  <cp:lastModifiedBy>админ</cp:lastModifiedBy>
  <cp:revision>160</cp:revision>
  <dcterms:created xsi:type="dcterms:W3CDTF">2017-01-29T09:24:17Z</dcterms:created>
  <dcterms:modified xsi:type="dcterms:W3CDTF">2024-03-09T20:00:24Z</dcterms:modified>
</cp:coreProperties>
</file>